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3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D3C4929-2869-42DD-AF23-F93125538778}" type="datetimeFigureOut">
              <a:rPr lang="tr-TR" smtClean="0"/>
              <a:t>17.01.2019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1376026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3C4929-2869-42DD-AF23-F93125538778}" type="datetimeFigureOut">
              <a:rPr lang="tr-TR" smtClean="0"/>
              <a:t>17.01.2019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99860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3C4929-2869-42DD-AF23-F93125538778}" type="datetimeFigureOut">
              <a:rPr lang="tr-TR" smtClean="0"/>
              <a:t>17.01.2019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232054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D3C4929-2869-42DD-AF23-F93125538778}" type="datetimeFigureOut">
              <a:rPr lang="tr-TR" smtClean="0"/>
              <a:t>17.01.2019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109398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D3C4929-2869-42DD-AF23-F93125538778}" type="datetimeFigureOut">
              <a:rPr lang="tr-TR" smtClean="0"/>
              <a:t>17.01.2019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245598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D3C4929-2869-42DD-AF23-F93125538778}" type="datetimeFigureOut">
              <a:rPr lang="tr-TR" smtClean="0"/>
              <a:t>17.01.2019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329433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D3C4929-2869-42DD-AF23-F93125538778}" type="datetimeFigureOut">
              <a:rPr lang="tr-TR" smtClean="0"/>
              <a:t>17.01.2019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359132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D3C4929-2869-42DD-AF23-F93125538778}" type="datetimeFigureOut">
              <a:rPr lang="tr-TR" smtClean="0"/>
              <a:t>17.01.2019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388212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3C4929-2869-42DD-AF23-F93125538778}" type="datetimeFigureOut">
              <a:rPr lang="tr-TR" smtClean="0"/>
              <a:t>17.01.2019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131301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3C4929-2869-42DD-AF23-F93125538778}" type="datetimeFigureOut">
              <a:rPr lang="tr-TR" smtClean="0"/>
              <a:t>17.01.2019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219343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D3C4929-2869-42DD-AF23-F93125538778}" type="datetimeFigureOut">
              <a:rPr lang="tr-TR" smtClean="0"/>
              <a:t>17.01.2019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8FDDE5-02F5-4939-AE60-20D9A7096719}" type="slidenum">
              <a:rPr lang="tr-TR" smtClean="0"/>
              <a:t>‹#›</a:t>
            </a:fld>
            <a:endParaRPr lang="tr-TR"/>
          </a:p>
        </p:txBody>
      </p:sp>
    </p:spTree>
    <p:extLst>
      <p:ext uri="{BB962C8B-B14F-4D97-AF65-F5344CB8AC3E}">
        <p14:creationId xmlns:p14="http://schemas.microsoft.com/office/powerpoint/2010/main" val="26536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C4929-2869-42DD-AF23-F93125538778}" type="datetimeFigureOut">
              <a:rPr lang="tr-TR" smtClean="0"/>
              <a:t>17.01.2019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FDDE5-02F5-4939-AE60-20D9A7096719}" type="slidenum">
              <a:rPr lang="tr-TR" smtClean="0"/>
              <a:t>‹#›</a:t>
            </a:fld>
            <a:endParaRPr lang="tr-TR"/>
          </a:p>
        </p:txBody>
      </p:sp>
    </p:spTree>
    <p:extLst>
      <p:ext uri="{BB962C8B-B14F-4D97-AF65-F5344CB8AC3E}">
        <p14:creationId xmlns:p14="http://schemas.microsoft.com/office/powerpoint/2010/main" val="1162978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92118"/>
          </a:xfrm>
          <a:prstGeom prst="rect">
            <a:avLst/>
          </a:prstGeom>
        </p:spPr>
      </p:pic>
      <p:sp>
        <p:nvSpPr>
          <p:cNvPr id="4" name="Metin kutusu 3"/>
          <p:cNvSpPr txBox="1"/>
          <p:nvPr/>
        </p:nvSpPr>
        <p:spPr>
          <a:xfrm>
            <a:off x="3211286" y="2024743"/>
            <a:ext cx="6204857" cy="2339102"/>
          </a:xfrm>
          <a:prstGeom prst="rect">
            <a:avLst/>
          </a:prstGeom>
          <a:noFill/>
        </p:spPr>
        <p:txBody>
          <a:bodyPr wrap="square" rtlCol="0">
            <a:spAutoFit/>
          </a:bodyPr>
          <a:lstStyle/>
          <a:p>
            <a:r>
              <a:rPr lang="tr-TR" sz="4000" b="1" dirty="0" smtClean="0"/>
              <a:t>      </a:t>
            </a:r>
          </a:p>
          <a:p>
            <a:pPr algn="ctr"/>
            <a:r>
              <a:rPr lang="tr-TR" sz="4400" b="1" dirty="0"/>
              <a:t> </a:t>
            </a:r>
            <a:r>
              <a:rPr lang="tr-TR" sz="4400" b="1" dirty="0" smtClean="0"/>
              <a:t>  GRAFİK VE FOTOĞRAF</a:t>
            </a:r>
          </a:p>
          <a:p>
            <a:pPr algn="ctr"/>
            <a:r>
              <a:rPr lang="tr-TR" sz="4400" b="1" dirty="0"/>
              <a:t> </a:t>
            </a:r>
            <a:r>
              <a:rPr lang="tr-TR" sz="4400" b="1" dirty="0" smtClean="0"/>
              <a:t> BÖLÜMÜ</a:t>
            </a:r>
          </a:p>
          <a:p>
            <a:endParaRPr lang="tr-TR" dirty="0"/>
          </a:p>
        </p:txBody>
      </p:sp>
    </p:spTree>
    <p:extLst>
      <p:ext uri="{BB962C8B-B14F-4D97-AF65-F5344CB8AC3E}">
        <p14:creationId xmlns:p14="http://schemas.microsoft.com/office/powerpoint/2010/main" val="9747651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89648" y="4733880"/>
            <a:ext cx="9322191" cy="1631216"/>
          </a:xfrm>
          <a:prstGeom prst="rect">
            <a:avLst/>
          </a:prstGeom>
          <a:noFill/>
        </p:spPr>
        <p:txBody>
          <a:bodyPr wrap="square" rtlCol="0">
            <a:spAutoFit/>
          </a:bodyPr>
          <a:lstStyle/>
          <a:p>
            <a:pPr algn="ctr"/>
            <a:r>
              <a:rPr lang="tr-TR" sz="2000" dirty="0"/>
              <a:t>Bölümümüz, bir ürün ve hizmet tanıtımı alanında yer alan kurumsal kimlik, kitap, dergi, katalog, ambalaj tasarımı, broşür, afiş, reklam panosu gibi ürünlerin tasarımlarını el becerisi ya da bilgisayar teknolojisi yardımıyla sanatsal ölçütler doğrultusunda hazırlama yeterliliklerini kazandırmaya yönelik eğitim verir.</a:t>
            </a:r>
          </a:p>
          <a:p>
            <a:endParaRPr lang="tr-TR" sz="20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001" y="1383130"/>
            <a:ext cx="2701294" cy="270129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441" y="1036955"/>
            <a:ext cx="3815158" cy="3179298"/>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016" y="908269"/>
            <a:ext cx="4295839" cy="3436671"/>
          </a:xfrm>
          <a:prstGeom prst="rect">
            <a:avLst/>
          </a:prstGeom>
        </p:spPr>
      </p:pic>
    </p:spTree>
    <p:extLst>
      <p:ext uri="{BB962C8B-B14F-4D97-AF65-F5344CB8AC3E}">
        <p14:creationId xmlns:p14="http://schemas.microsoft.com/office/powerpoint/2010/main" val="27570897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 y="591013"/>
            <a:ext cx="9879723" cy="6257158"/>
          </a:xfrm>
          <a:prstGeom prst="rect">
            <a:avLst/>
          </a:prstGeom>
        </p:spPr>
      </p:pic>
      <p:sp>
        <p:nvSpPr>
          <p:cNvPr id="2" name="Metin kutusu 1"/>
          <p:cNvSpPr txBox="1"/>
          <p:nvPr/>
        </p:nvSpPr>
        <p:spPr>
          <a:xfrm>
            <a:off x="6322741" y="501805"/>
            <a:ext cx="5604216" cy="3108543"/>
          </a:xfrm>
          <a:prstGeom prst="rect">
            <a:avLst/>
          </a:prstGeom>
          <a:noFill/>
        </p:spPr>
        <p:txBody>
          <a:bodyPr wrap="square" rtlCol="0">
            <a:spAutoFit/>
          </a:bodyPr>
          <a:lstStyle/>
          <a:p>
            <a:endParaRPr lang="tr-TR" dirty="0" smtClean="0"/>
          </a:p>
          <a:p>
            <a:pPr algn="ctr"/>
            <a:r>
              <a:rPr lang="tr-TR" sz="2000" dirty="0" smtClean="0"/>
              <a:t>     Öğrencilerin  </a:t>
            </a:r>
            <a:r>
              <a:rPr lang="tr-TR" sz="2000" dirty="0"/>
              <a:t>hem sanat, hem de teknik alanda yetkinlik </a:t>
            </a:r>
            <a:r>
              <a:rPr lang="tr-TR" sz="2000" dirty="0" smtClean="0"/>
              <a:t>sahibi olması sağlanır; estetik </a:t>
            </a:r>
            <a:r>
              <a:rPr lang="tr-TR" sz="2000" dirty="0"/>
              <a:t>ve sanatsal </a:t>
            </a:r>
            <a:endParaRPr lang="tr-TR" sz="2000" dirty="0" smtClean="0"/>
          </a:p>
          <a:p>
            <a:pPr algn="ctr"/>
            <a:r>
              <a:rPr lang="tr-TR" sz="2000" dirty="0" smtClean="0"/>
              <a:t>görüş </a:t>
            </a:r>
            <a:r>
              <a:rPr lang="tr-TR" sz="2000" dirty="0"/>
              <a:t>sahibi, güzel sanatlara ve teknoloji alanına ilgili, hayal gücü zengin, yaratıcı, özgün, </a:t>
            </a:r>
            <a:endParaRPr lang="tr-TR" sz="2000" dirty="0" smtClean="0"/>
          </a:p>
          <a:p>
            <a:pPr algn="ctr"/>
            <a:r>
              <a:rPr lang="tr-TR" sz="2000" dirty="0" smtClean="0"/>
              <a:t>yeniliklere </a:t>
            </a:r>
            <a:r>
              <a:rPr lang="tr-TR" sz="2000" dirty="0"/>
              <a:t>açık elemanlar olarak </a:t>
            </a:r>
            <a:r>
              <a:rPr lang="tr-TR" sz="2000" dirty="0" smtClean="0"/>
              <a:t>yetişir.  Öğrencilerin  </a:t>
            </a:r>
            <a:r>
              <a:rPr lang="tr-TR" sz="2000" dirty="0"/>
              <a:t>görsel ve grafik  elemanları kullanarak bir mesajı en doğru biçimde görselleştirmeleri ve yaratıcı yönlerini geliştirerek, yeni buluşlara yönelmeleri </a:t>
            </a:r>
            <a:r>
              <a:rPr lang="tr-TR" sz="2000" dirty="0" smtClean="0"/>
              <a:t>sağlanır.</a:t>
            </a:r>
            <a:endParaRPr lang="tr-TR" sz="2000" dirty="0"/>
          </a:p>
          <a:p>
            <a:endParaRPr lang="tr-TR" dirty="0"/>
          </a:p>
        </p:txBody>
      </p:sp>
    </p:spTree>
    <p:extLst>
      <p:ext uri="{BB962C8B-B14F-4D97-AF65-F5344CB8AC3E}">
        <p14:creationId xmlns:p14="http://schemas.microsoft.com/office/powerpoint/2010/main" val="220562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746810" y="478972"/>
            <a:ext cx="3568390" cy="584775"/>
          </a:xfrm>
          <a:prstGeom prst="rect">
            <a:avLst/>
          </a:prstGeom>
          <a:noFill/>
        </p:spPr>
        <p:txBody>
          <a:bodyPr wrap="square" rtlCol="0">
            <a:spAutoFit/>
          </a:bodyPr>
          <a:lstStyle/>
          <a:p>
            <a:pPr algn="ctr"/>
            <a:r>
              <a:rPr lang="tr-TR" sz="3200" b="1" dirty="0" smtClean="0"/>
              <a:t>İŞ İMKANLARI</a:t>
            </a:r>
            <a:endParaRPr lang="tr-TR" sz="3200" b="1" dirty="0"/>
          </a:p>
        </p:txBody>
      </p:sp>
      <p:sp>
        <p:nvSpPr>
          <p:cNvPr id="3" name="Metin kutusu 2"/>
          <p:cNvSpPr txBox="1"/>
          <p:nvPr/>
        </p:nvSpPr>
        <p:spPr>
          <a:xfrm>
            <a:off x="680224" y="4973444"/>
            <a:ext cx="9934767" cy="1323439"/>
          </a:xfrm>
          <a:prstGeom prst="rect">
            <a:avLst/>
          </a:prstGeom>
          <a:noFill/>
        </p:spPr>
        <p:txBody>
          <a:bodyPr wrap="square" rtlCol="0">
            <a:spAutoFit/>
          </a:bodyPr>
          <a:lstStyle/>
          <a:p>
            <a:pPr algn="ctr"/>
            <a:r>
              <a:rPr lang="tr-TR" sz="2000" dirty="0"/>
              <a:t>Bu alandan mezun olan öğrenciler; kazandıkları sanatsal bilgi ve teknik beceriler doğrultusunda grafik </a:t>
            </a:r>
            <a:r>
              <a:rPr lang="tr-TR" sz="2000" dirty="0" smtClean="0"/>
              <a:t>tasarım ve fotoğraf  </a:t>
            </a:r>
            <a:r>
              <a:rPr lang="tr-TR" sz="2000" dirty="0"/>
              <a:t>stüdyolarında, reklam </a:t>
            </a:r>
            <a:r>
              <a:rPr lang="tr-TR" sz="2000" dirty="0" smtClean="0"/>
              <a:t>ajanslarında, </a:t>
            </a:r>
            <a:r>
              <a:rPr lang="tr-TR" sz="2000" dirty="0" smtClean="0"/>
              <a:t>yerel ve ulusal televizyonlarda, gazete ve dergilerde,</a:t>
            </a:r>
            <a:r>
              <a:rPr lang="tr-TR" sz="2000" dirty="0" smtClean="0"/>
              <a:t> </a:t>
            </a:r>
            <a:r>
              <a:rPr lang="tr-TR" sz="2000" dirty="0"/>
              <a:t>matbaa ve yayın kuruluşlarında ayrıca bünyesinde reklam ve tanıtım birimi bulunan kurum ve kuruluşlarda iş bulma imkanına sahip olur.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405" y="1541540"/>
            <a:ext cx="5685704" cy="317118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78626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93274" y="4890596"/>
            <a:ext cx="9290840" cy="1600438"/>
          </a:xfrm>
          <a:prstGeom prst="rect">
            <a:avLst/>
          </a:prstGeom>
          <a:noFill/>
        </p:spPr>
        <p:txBody>
          <a:bodyPr wrap="square" rtlCol="0">
            <a:spAutoFit/>
          </a:bodyPr>
          <a:lstStyle/>
          <a:p>
            <a:pPr algn="ctr"/>
            <a:r>
              <a:rPr lang="tr-TR" sz="2000" dirty="0"/>
              <a:t>Grafik ve Fotoğraf Bölümü öğrencileri, Meslek Yüksekokullarının ilgili bölümlerine ve sanat fakültelerinin yetenek sınavı ile öğrenci alan  </a:t>
            </a:r>
            <a:r>
              <a:rPr lang="tr-TR" sz="2000" dirty="0" smtClean="0"/>
              <a:t>bölümlerine ve eğitim fakültelerinin resim-iş öğretmenliği bölümlerine </a:t>
            </a:r>
            <a:r>
              <a:rPr lang="tr-TR" sz="2000" dirty="0"/>
              <a:t>girebilir</a:t>
            </a:r>
            <a:r>
              <a:rPr lang="tr-TR" sz="2000" dirty="0" smtClean="0"/>
              <a:t>. 4 yıllık yükseköğretim programlarına geçişte baraj puanını geçmeleri yeterli olacaktır. </a:t>
            </a:r>
            <a:endParaRPr lang="tr-TR" sz="2000" dirty="0"/>
          </a:p>
          <a:p>
            <a:endParaRPr lang="tr-TR" dirty="0"/>
          </a:p>
        </p:txBody>
      </p:sp>
      <p:sp>
        <p:nvSpPr>
          <p:cNvPr id="3" name="Metin kutusu 2"/>
          <p:cNvSpPr txBox="1"/>
          <p:nvPr/>
        </p:nvSpPr>
        <p:spPr>
          <a:xfrm flipH="1">
            <a:off x="2601685" y="481441"/>
            <a:ext cx="5834743" cy="584775"/>
          </a:xfrm>
          <a:prstGeom prst="rect">
            <a:avLst/>
          </a:prstGeom>
          <a:noFill/>
        </p:spPr>
        <p:txBody>
          <a:bodyPr wrap="square" rtlCol="0">
            <a:spAutoFit/>
          </a:bodyPr>
          <a:lstStyle/>
          <a:p>
            <a:pPr algn="ctr"/>
            <a:r>
              <a:rPr lang="tr-TR" sz="3200" b="1" dirty="0" smtClean="0"/>
              <a:t>          YÜKSEKÖĞRETİM İMKANI</a:t>
            </a:r>
            <a:endParaRPr lang="tr-TR" sz="3200" b="1" dirty="0"/>
          </a:p>
        </p:txBody>
      </p:sp>
      <p:pic>
        <p:nvPicPr>
          <p:cNvPr id="6" name="Resim 5"/>
          <p:cNvPicPr>
            <a:picLocks noChangeAspect="1"/>
          </p:cNvPicPr>
          <p:nvPr/>
        </p:nvPicPr>
        <p:blipFill rotWithShape="1">
          <a:blip r:embed="rId2"/>
          <a:srcRect l="-441" t="4871" r="-441" b="4871"/>
          <a:stretch/>
        </p:blipFill>
        <p:spPr>
          <a:xfrm>
            <a:off x="4223152" y="1335668"/>
            <a:ext cx="3369486" cy="3374877"/>
          </a:xfrm>
          <a:prstGeom prst="rect">
            <a:avLst/>
          </a:prstGeom>
        </p:spPr>
      </p:pic>
    </p:spTree>
    <p:extLst>
      <p:ext uri="{BB962C8B-B14F-4D97-AF65-F5344CB8AC3E}">
        <p14:creationId xmlns:p14="http://schemas.microsoft.com/office/powerpoint/2010/main" val="2512832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212</Words>
  <Application>Microsoft Office PowerPoint</Application>
  <PresentationFormat>Özel</PresentationFormat>
  <Paragraphs>12</Paragraphs>
  <Slides>5</Slides>
  <Notes>0</Notes>
  <HiddenSlides>0</HiddenSlides>
  <MMClips>0</MMClips>
  <ScaleCrop>false</ScaleCrop>
  <HeadingPairs>
    <vt:vector size="4" baseType="variant">
      <vt:variant>
        <vt:lpstr>Tema</vt:lpstr>
      </vt:variant>
      <vt:variant>
        <vt:i4>1</vt:i4>
      </vt:variant>
      <vt:variant>
        <vt:lpstr>Slayt Başlıkları</vt:lpstr>
      </vt:variant>
      <vt:variant>
        <vt:i4>5</vt:i4>
      </vt:variant>
    </vt:vector>
  </HeadingPairs>
  <TitlesOfParts>
    <vt:vector size="6" baseType="lpstr">
      <vt:lpstr>Office Teması</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dc:creator>
  <cp:lastModifiedBy>pc</cp:lastModifiedBy>
  <cp:revision>19</cp:revision>
  <dcterms:created xsi:type="dcterms:W3CDTF">2019-01-03T08:56:30Z</dcterms:created>
  <dcterms:modified xsi:type="dcterms:W3CDTF">2019-01-17T06:46:51Z</dcterms:modified>
</cp:coreProperties>
</file>